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0" roundtripDataSignature="AMtx7miIJdBVy/yu9Sy05vzznDWPnXK/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73597E6-1C2B-4CF6-B45B-7E6535ED32EA}">
  <a:tblStyle styleId="{473597E6-1C2B-4CF6-B45B-7E6535ED32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" name="Google Shape;4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25e131654_2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25e131654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525e131654_2_5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525e131654_2_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525e131654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2525e131654_2_5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d3c4e4651_0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fd3c4e465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fd3c4e4651_0_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d3c4e465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fd3c4e4651_0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525e131654_2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525e13165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2525e131654_2_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525e131654_2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525e131654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g2525e131654_2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525e131654_2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525e131654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2525e131654_2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25e131654_2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25e131654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2525e131654_2_3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25e131654_2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25e131654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2525e131654_2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25e131654_2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525e131654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2525e131654_2_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525e131654_2_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525e131654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2525e131654_2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25e131654_2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525e131654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525e131654_2_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showMasterSp="0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>
            <a:off x="808038" y="2057400"/>
            <a:ext cx="7648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447800" y="4133850"/>
            <a:ext cx="70104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500"/>
              <a:buFont typeface="Noto Sans Symbols"/>
              <a:buNone/>
              <a:defRPr sz="2500"/>
            </a:lvl1pPr>
            <a:lvl2pPr lvl="1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2pPr>
            <a:lvl3pPr lvl="2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  <a:defRPr/>
            </a:lvl3pPr>
            <a:lvl4pPr lvl="3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4pPr>
            <a:lvl5pPr lvl="4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5pPr>
            <a:lvl6pPr lvl="5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6pPr>
            <a:lvl7pPr lvl="6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7pPr>
            <a:lvl8pPr lvl="7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8pPr>
            <a:lvl9pPr lvl="8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0" type="dt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11" type="ftr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5"/>
          <p:cNvSpPr/>
          <p:nvPr/>
        </p:nvSpPr>
        <p:spPr>
          <a:xfrm>
            <a:off x="98425" y="106363"/>
            <a:ext cx="8947200" cy="1663800"/>
          </a:xfrm>
          <a:prstGeom prst="rect">
            <a:avLst/>
          </a:prstGeom>
          <a:solidFill>
            <a:schemeClr val="hlink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_untref" id="25" name="Google Shape;2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8050" y="686650"/>
            <a:ext cx="4587875" cy="5032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>
  <p:cSld name="Título y objeto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UNTREF\Downloads\untreflogo_word-01.jpg" id="27" name="Google Shape;27;p6"/>
          <p:cNvPicPr preferRelativeResize="0"/>
          <p:nvPr/>
        </p:nvPicPr>
        <p:blipFill rotWithShape="1">
          <a:blip r:embed="rId2">
            <a:alphaModFix/>
          </a:blip>
          <a:srcRect b="33110" l="9224" r="59054" t="34820"/>
          <a:stretch/>
        </p:blipFill>
        <p:spPr>
          <a:xfrm>
            <a:off x="7462838" y="188913"/>
            <a:ext cx="1068387" cy="295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NTREF\Downloads\untreflogo_word-01.jpg" id="28" name="Google Shape;28;p6"/>
          <p:cNvPicPr preferRelativeResize="0"/>
          <p:nvPr/>
        </p:nvPicPr>
        <p:blipFill rotWithShape="1">
          <a:blip r:embed="rId2">
            <a:alphaModFix/>
          </a:blip>
          <a:srcRect b="32086" l="42304" r="9220" t="31746"/>
          <a:stretch/>
        </p:blipFill>
        <p:spPr>
          <a:xfrm>
            <a:off x="7485063" y="468313"/>
            <a:ext cx="1627186" cy="33178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1pPr>
            <a:lvl2pPr indent="-2286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2pPr>
            <a:lvl3pPr indent="-228600" lvl="2" marL="13716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3pPr>
            <a:lvl4pPr indent="-228600" lvl="3" marL="182880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4pPr>
            <a:lvl5pPr indent="-228600" lvl="4" marL="228600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None/>
              <a:defRPr sz="1400"/>
            </a:lvl5pPr>
            <a:lvl6pPr indent="-228600" lvl="5" marL="274320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None/>
              <a:defRPr sz="1400"/>
            </a:lvl6pPr>
            <a:lvl7pPr indent="-228600" lvl="6" marL="320040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None/>
              <a:defRPr sz="1400"/>
            </a:lvl7pPr>
            <a:lvl8pPr indent="-228600" lvl="7" marL="365760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None/>
              <a:defRPr sz="1400"/>
            </a:lvl8pPr>
            <a:lvl9pPr indent="-228600" lvl="8" marL="4114800" rtl="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4" name="Google Shape;34;p7"/>
          <p:cNvSpPr txBox="1"/>
          <p:nvPr/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ES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Haga clic para modificar el estilo de título del patrón</a:t>
            </a:r>
            <a:endParaRPr b="0" i="0" sz="28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>
  <p:cSld name="Dos objeto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idx="1" type="body"/>
          </p:nvPr>
        </p:nvSpPr>
        <p:spPr>
          <a:xfrm>
            <a:off x="569913" y="1125538"/>
            <a:ext cx="39243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□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□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646613" y="1125538"/>
            <a:ext cx="3924300" cy="50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□"/>
              <a:defRPr sz="2800"/>
            </a:lvl1pPr>
            <a:lvl2pPr indent="-381000" lvl="1" marL="9144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■"/>
              <a:defRPr sz="2400"/>
            </a:lvl2pPr>
            <a:lvl3pPr indent="-3556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□"/>
              <a:defRPr sz="2000"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■"/>
              <a:defRPr sz="1800"/>
            </a:lvl4pPr>
            <a:lvl5pPr indent="-342900" lvl="4" marL="22860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5pPr>
            <a:lvl6pPr indent="-342900" lvl="5" marL="27432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342900" lvl="8" marL="4114800" rtl="0" algn="l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/>
        </p:txBody>
      </p:sp>
      <p:sp>
        <p:nvSpPr>
          <p:cNvPr id="38" name="Google Shape;38;p8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>
  <p:cSld name="Comparació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idx="1" type="body"/>
          </p:nvPr>
        </p:nvSpPr>
        <p:spPr>
          <a:xfrm>
            <a:off x="457200" y="1340768"/>
            <a:ext cx="40401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□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42" name="Google Shape;42;p9"/>
          <p:cNvSpPr txBox="1"/>
          <p:nvPr>
            <p:ph idx="3" type="body"/>
          </p:nvPr>
        </p:nvSpPr>
        <p:spPr>
          <a:xfrm>
            <a:off x="4645025" y="1340768"/>
            <a:ext cx="40419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9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□"/>
              <a:defRPr sz="2400"/>
            </a:lvl1pPr>
            <a:lvl2pPr indent="-3556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 sz="2000"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  <a:defRPr sz="1800"/>
            </a:lvl3pPr>
            <a:lvl4pPr indent="-330200" lvl="3" marL="182880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Char char="■"/>
              <a:defRPr sz="1600"/>
            </a:lvl4pPr>
            <a:lvl5pPr indent="-3302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5pPr>
            <a:lvl6pPr indent="-3302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3302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▪"/>
              <a:defRPr sz="1600"/>
            </a:lvl9pPr>
          </a:lstStyle>
          <a:p/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0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UNTREF\Downloads\untreflogo_word-01.jpg" id="10" name="Google Shape;10;p4"/>
          <p:cNvPicPr preferRelativeResize="0"/>
          <p:nvPr/>
        </p:nvPicPr>
        <p:blipFill rotWithShape="1">
          <a:blip r:embed="rId1">
            <a:alphaModFix/>
          </a:blip>
          <a:srcRect b="33110" l="9224" r="59054" t="34820"/>
          <a:stretch/>
        </p:blipFill>
        <p:spPr>
          <a:xfrm>
            <a:off x="7462849" y="188925"/>
            <a:ext cx="990375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4"/>
          <p:cNvSpPr/>
          <p:nvPr/>
        </p:nvSpPr>
        <p:spPr>
          <a:xfrm>
            <a:off x="0" y="919163"/>
            <a:ext cx="9144000" cy="179400"/>
          </a:xfrm>
          <a:prstGeom prst="rect">
            <a:avLst/>
          </a:prstGeom>
          <a:solidFill>
            <a:srgbClr val="D9E0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9CDE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Google Shape;12;p4"/>
          <p:cNvCxnSpPr/>
          <p:nvPr/>
        </p:nvCxnSpPr>
        <p:spPr>
          <a:xfrm>
            <a:off x="-14288" y="6319838"/>
            <a:ext cx="9158400" cy="0"/>
          </a:xfrm>
          <a:prstGeom prst="straightConnector1">
            <a:avLst/>
          </a:prstGeom>
          <a:noFill/>
          <a:ln cap="flat" cmpd="sng" w="38100">
            <a:solidFill>
              <a:srgbClr val="D9E0E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4"/>
          <p:cNvSpPr/>
          <p:nvPr/>
        </p:nvSpPr>
        <p:spPr>
          <a:xfrm>
            <a:off x="0" y="919163"/>
            <a:ext cx="5938800" cy="179400"/>
          </a:xfrm>
          <a:prstGeom prst="rect">
            <a:avLst/>
          </a:prstGeom>
          <a:solidFill>
            <a:srgbClr val="6D859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B9CDE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UNTREF\Downloads\untreflogo_word-01.jpg" id="14" name="Google Shape;14;p4"/>
          <p:cNvPicPr preferRelativeResize="0"/>
          <p:nvPr/>
        </p:nvPicPr>
        <p:blipFill rotWithShape="1">
          <a:blip r:embed="rId1">
            <a:alphaModFix/>
          </a:blip>
          <a:srcRect b="32086" l="42304" r="9220" t="31746"/>
          <a:stretch/>
        </p:blipFill>
        <p:spPr>
          <a:xfrm>
            <a:off x="7485063" y="468313"/>
            <a:ext cx="1627186" cy="33178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4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folHlink"/>
              </a:buClr>
              <a:buSzPts val="2400"/>
              <a:buFont typeface="Noto Sans Symbols"/>
              <a:buChar char="□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20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9250" lvl="2" marL="1371600" marR="0" rtl="0" algn="l">
              <a:lnSpc>
                <a:spcPct val="100000"/>
              </a:lnSpc>
              <a:spcBef>
                <a:spcPts val="380"/>
              </a:spcBef>
              <a:spcAft>
                <a:spcPts val="0"/>
              </a:spcAft>
              <a:buClr>
                <a:schemeClr val="folHlink"/>
              </a:buClr>
              <a:buSzPts val="1900"/>
              <a:buFont typeface="Noto Sans Symbols"/>
              <a:buChar char="□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■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4"/>
          <p:cNvSpPr txBox="1"/>
          <p:nvPr/>
        </p:nvSpPr>
        <p:spPr>
          <a:xfrm>
            <a:off x="7308304" y="6381328"/>
            <a:ext cx="1728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0" i="0" lang="es-E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r>
              <a:rPr b="0" i="0" lang="es-E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/ 1</a:t>
            </a:r>
            <a:r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/>
          <p:nvPr/>
        </p:nvSpPr>
        <p:spPr>
          <a:xfrm>
            <a:off x="107504" y="6396717"/>
            <a:ext cx="7020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1" lang="es-E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Almaraz, Juan - Epullan, Calquin</a:t>
            </a:r>
            <a:endParaRPr b="0" i="1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juan.almaraz097@gmail.com" TargetMode="External"/><Relationship Id="rId4" Type="http://schemas.openxmlformats.org/officeDocument/2006/relationships/hyperlink" Target="mailto:epullan44186@estudiantes.untref.edu.ar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png"/><Relationship Id="rId4" Type="http://schemas.openxmlformats.org/officeDocument/2006/relationships/image" Target="../media/image1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juan.almaraz097@gmail.com" TargetMode="External"/><Relationship Id="rId4" Type="http://schemas.openxmlformats.org/officeDocument/2006/relationships/hyperlink" Target="mailto:epullan44186@estudiantes.untref.edu.a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"/>
          <p:cNvSpPr txBox="1"/>
          <p:nvPr>
            <p:ph type="ctrTitle"/>
          </p:nvPr>
        </p:nvSpPr>
        <p:spPr>
          <a:xfrm>
            <a:off x="510813" y="2057400"/>
            <a:ext cx="7648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ES"/>
              <a:t>Generador pulsado</a:t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Instrumentos y Mediciones Electrónicas</a:t>
            </a:r>
            <a:endParaRPr sz="2400"/>
          </a:p>
        </p:txBody>
      </p:sp>
      <p:sp>
        <p:nvSpPr>
          <p:cNvPr id="50" name="Google Shape;50;p1"/>
          <p:cNvSpPr txBox="1"/>
          <p:nvPr>
            <p:ph idx="1" type="subTitle"/>
          </p:nvPr>
        </p:nvSpPr>
        <p:spPr>
          <a:xfrm>
            <a:off x="510825" y="4060775"/>
            <a:ext cx="8336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lang="es-ES" sz="2400"/>
              <a:t>Almaraz, Juan (</a:t>
            </a:r>
            <a:r>
              <a:rPr lang="es-ES" sz="2400" u="sng">
                <a:solidFill>
                  <a:schemeClr val="hlink"/>
                </a:solidFill>
                <a:hlinkClick r:id="rId3"/>
              </a:rPr>
              <a:t>juan.almaraz097@gmail.com</a:t>
            </a:r>
            <a:r>
              <a:rPr lang="es-ES" sz="2400"/>
              <a:t>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lang="es-ES" sz="2400"/>
              <a:t>Epullan, Calquin (</a:t>
            </a:r>
            <a:r>
              <a:rPr lang="es-ES" sz="2400" u="sng">
                <a:solidFill>
                  <a:schemeClr val="hlink"/>
                </a:solidFill>
                <a:hlinkClick r:id="rId4"/>
              </a:rPr>
              <a:t>epullan44186@estudiantes.untref.edu.ar</a:t>
            </a:r>
            <a:r>
              <a:rPr lang="es-ES" sz="2400"/>
              <a:t>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i="1" lang="es-ES" sz="2200"/>
              <a:t>Junio</a:t>
            </a:r>
            <a:r>
              <a:rPr i="1" lang="es-ES" sz="2200"/>
              <a:t> 2023		</a:t>
            </a:r>
            <a:endParaRPr i="1"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25e131654_2_50"/>
          <p:cNvSpPr txBox="1"/>
          <p:nvPr>
            <p:ph idx="1" type="body"/>
          </p:nvPr>
        </p:nvSpPr>
        <p:spPr>
          <a:xfrm>
            <a:off x="215562" y="18131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Impedancia de salida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Carga del buffer</a:t>
            </a:r>
            <a:endParaRPr/>
          </a:p>
        </p:txBody>
      </p:sp>
      <p:sp>
        <p:nvSpPr>
          <p:cNvPr id="129" name="Google Shape;129;g2525e131654_2_50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Modificaciones</a:t>
            </a:r>
            <a:endParaRPr/>
          </a:p>
        </p:txBody>
      </p:sp>
      <p:graphicFrame>
        <p:nvGraphicFramePr>
          <p:cNvPr id="130" name="Google Shape;130;g2525e131654_2_50"/>
          <p:cNvGraphicFramePr/>
          <p:nvPr/>
        </p:nvGraphicFramePr>
        <p:xfrm>
          <a:off x="3749925" y="13407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{473597E6-1C2B-4CF6-B45B-7E6535ED32EA}</a:tableStyleId>
              </a:tblPr>
              <a:tblGrid>
                <a:gridCol w="1628750"/>
                <a:gridCol w="1628750"/>
                <a:gridCol w="1628750"/>
              </a:tblGrid>
              <a:tr h="44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Sw </a:t>
                      </a:r>
                      <a:r>
                        <a:rPr lang="es-ES" sz="1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Abierto</a:t>
                      </a:r>
                      <a:endParaRPr sz="1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Sw </a:t>
                      </a:r>
                      <a:r>
                        <a:rPr lang="es-ES" sz="1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Cerrado</a:t>
                      </a:r>
                      <a:endParaRPr sz="1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44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Zout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270</a:t>
                      </a: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E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Ω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108</a:t>
                      </a: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E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Ω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445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 Load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188</a:t>
                      </a: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E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Ω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330 </a:t>
                      </a:r>
                      <a:r>
                        <a:rPr lang="es-E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Ω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31" name="Google Shape;131;g2525e131654_2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688" y="3540331"/>
            <a:ext cx="8420626" cy="2442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25e131654_2_56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Resultados</a:t>
            </a:r>
            <a:endParaRPr/>
          </a:p>
        </p:txBody>
      </p:sp>
      <p:pic>
        <p:nvPicPr>
          <p:cNvPr id="138" name="Google Shape;138;g2525e131654_2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850" y="2236300"/>
            <a:ext cx="3980900" cy="298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2525e131654_2_56"/>
          <p:cNvPicPr preferRelativeResize="0"/>
          <p:nvPr/>
        </p:nvPicPr>
        <p:blipFill rotWithShape="1">
          <a:blip r:embed="rId4">
            <a:alphaModFix/>
          </a:blip>
          <a:srcRect b="5502" l="6986" r="6762" t="8793"/>
          <a:stretch/>
        </p:blipFill>
        <p:spPr>
          <a:xfrm>
            <a:off x="4572000" y="2236300"/>
            <a:ext cx="3980900" cy="2966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d3c4e4651_0_23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Oscilador: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f mín: 6,5 MHz - 10,2 Vpp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f máx:  6,9 MHz - 10,4 Vpp</a:t>
            </a:r>
            <a:br>
              <a:rPr lang="es-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Onda cuadrada: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f mín: 11,9 kHz - 4,89 Vpp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s-ES"/>
              <a:t>f máx: 676,1 kHz - 5,02 Vpp</a:t>
            </a:r>
            <a:br>
              <a:rPr lang="es-ES"/>
            </a:b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ES"/>
              <a:t>Total: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46" name="Google Shape;146;gfd3c4e4651_0_23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/>
              <a:t>Especificaciones generales</a:t>
            </a:r>
            <a:endParaRPr/>
          </a:p>
        </p:txBody>
      </p:sp>
      <p:graphicFrame>
        <p:nvGraphicFramePr>
          <p:cNvPr id="147" name="Google Shape;147;gfd3c4e4651_0_23"/>
          <p:cNvGraphicFramePr/>
          <p:nvPr/>
        </p:nvGraphicFramePr>
        <p:xfrm>
          <a:off x="952500" y="456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{473597E6-1C2B-4CF6-B45B-7E6535ED32EA}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Cuadrada 11,9 kHz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Cuadrada 676,1 kHz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6,5 MHz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6,9 MHz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6,5 MHz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6,9 MHz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4,6 Vpp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 Vpp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4,5 Vpp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 Vpp</a:t>
                      </a:r>
                      <a:endParaRPr sz="2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d3c4e4651_0_46"/>
          <p:cNvSpPr txBox="1"/>
          <p:nvPr>
            <p:ph type="ctrTitle"/>
          </p:nvPr>
        </p:nvSpPr>
        <p:spPr>
          <a:xfrm>
            <a:off x="510813" y="2743200"/>
            <a:ext cx="7648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Gracias por su tiempo.</a:t>
            </a:r>
            <a:endParaRPr sz="2400"/>
          </a:p>
        </p:txBody>
      </p:sp>
      <p:sp>
        <p:nvSpPr>
          <p:cNvPr id="153" name="Google Shape;153;gfd3c4e4651_0_46"/>
          <p:cNvSpPr txBox="1"/>
          <p:nvPr>
            <p:ph idx="1" type="subTitle"/>
          </p:nvPr>
        </p:nvSpPr>
        <p:spPr>
          <a:xfrm>
            <a:off x="510825" y="4060775"/>
            <a:ext cx="8336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lang="es-ES" sz="2400"/>
              <a:t>Almaraz, Juan (</a:t>
            </a:r>
            <a:r>
              <a:rPr lang="es-ES" sz="2400" u="sng">
                <a:solidFill>
                  <a:schemeClr val="hlink"/>
                </a:solidFill>
                <a:hlinkClick r:id="rId3"/>
              </a:rPr>
              <a:t>juan.almaraz097@gmail.com</a:t>
            </a:r>
            <a:r>
              <a:rPr lang="es-ES" sz="2400"/>
              <a:t>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lang="es-ES" sz="2400"/>
              <a:t>Epullan, Calquin (</a:t>
            </a:r>
            <a:r>
              <a:rPr lang="es-ES" sz="2400" u="sng">
                <a:solidFill>
                  <a:schemeClr val="hlink"/>
                </a:solidFill>
                <a:hlinkClick r:id="rId4"/>
              </a:rPr>
              <a:t>epullan44186@estudiantes.untref.edu.ar</a:t>
            </a:r>
            <a:r>
              <a:rPr lang="es-ES" sz="2400"/>
              <a:t>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Noto Sans Symbols"/>
              <a:buNone/>
            </a:pPr>
            <a:r>
              <a:rPr i="1" lang="es-ES" sz="2200"/>
              <a:t>Junio 2023		</a:t>
            </a:r>
            <a:endParaRPr i="1"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525e131654_2_8"/>
          <p:cNvSpPr txBox="1"/>
          <p:nvPr>
            <p:ph idx="1" type="body"/>
          </p:nvPr>
        </p:nvSpPr>
        <p:spPr>
          <a:xfrm>
            <a:off x="179500" y="1403472"/>
            <a:ext cx="2830200" cy="465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400000"/>
              </a:lnSpc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Oscilador</a:t>
            </a:r>
            <a:endParaRPr/>
          </a:p>
          <a:p>
            <a:pPr indent="-34290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Onda cuadrada</a:t>
            </a:r>
            <a:endParaRPr/>
          </a:p>
          <a:p>
            <a:pPr indent="-34290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Señal de salida</a:t>
            </a:r>
            <a:endParaRPr/>
          </a:p>
        </p:txBody>
      </p:sp>
      <p:sp>
        <p:nvSpPr>
          <p:cNvPr id="57" name="Google Shape;57;g2525e131654_2_8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Generador pulsado</a:t>
            </a:r>
            <a:endParaRPr/>
          </a:p>
        </p:txBody>
      </p:sp>
      <p:pic>
        <p:nvPicPr>
          <p:cNvPr id="58" name="Google Shape;58;g2525e131654_2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830" y="1340775"/>
            <a:ext cx="5767570" cy="478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25e131654_2_14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Diagrama simplificado</a:t>
            </a:r>
            <a:endParaRPr/>
          </a:p>
        </p:txBody>
      </p:sp>
      <p:pic>
        <p:nvPicPr>
          <p:cNvPr id="65" name="Google Shape;65;g2525e131654_2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74" y="1741213"/>
            <a:ext cx="7985050" cy="346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525e131654_2_20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Condiciones de Barkhausen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s-ES"/>
              <a:t>Av . β ≥ 1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s-ES"/>
              <a:t>Realimentación positiva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Frecuencia de oscilación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2525e131654_2_20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Oscilador colpitts</a:t>
            </a:r>
            <a:endParaRPr/>
          </a:p>
        </p:txBody>
      </p:sp>
      <p:pic>
        <p:nvPicPr>
          <p:cNvPr id="73" name="Google Shape;73;g2525e131654_2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326" y="1340773"/>
            <a:ext cx="4074071" cy="482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g2525e131654_2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000" y="3261275"/>
            <a:ext cx="1667301" cy="69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g2525e131654_2_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3200" y="5281147"/>
            <a:ext cx="1287101" cy="543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2525e131654_2_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48750" y="5198211"/>
            <a:ext cx="1287100" cy="653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g2525e131654_2_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34300" y="5198212"/>
            <a:ext cx="1177287" cy="653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g2525e131654_2_20"/>
          <p:cNvCxnSpPr/>
          <p:nvPr/>
        </p:nvCxnSpPr>
        <p:spPr>
          <a:xfrm>
            <a:off x="2090550" y="5296663"/>
            <a:ext cx="0" cy="51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g2525e131654_2_20"/>
          <p:cNvCxnSpPr/>
          <p:nvPr/>
        </p:nvCxnSpPr>
        <p:spPr>
          <a:xfrm>
            <a:off x="3733800" y="5296663"/>
            <a:ext cx="0" cy="51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525e131654_2_38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Op Amp AD817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Varactores </a:t>
            </a:r>
            <a:r>
              <a:rPr lang="es-ES"/>
              <a:t>BB809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i="1" lang="es-ES"/>
              <a:t>f</a:t>
            </a:r>
            <a:r>
              <a:rPr lang="es-ES"/>
              <a:t> = 6.7 - 7.2 MHz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Vpp = 3 - 4 V</a:t>
            </a:r>
            <a:endParaRPr/>
          </a:p>
        </p:txBody>
      </p:sp>
      <p:sp>
        <p:nvSpPr>
          <p:cNvPr id="86" name="Google Shape;86;g2525e131654_2_38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dk1"/>
                </a:solidFill>
              </a:rPr>
              <a:t>Oscilador</a:t>
            </a:r>
            <a:r>
              <a:rPr lang="es-ES">
                <a:solidFill>
                  <a:schemeClr val="dk1"/>
                </a:solidFill>
              </a:rPr>
              <a:t> colpitts - implementación</a:t>
            </a:r>
            <a:endParaRPr/>
          </a:p>
        </p:txBody>
      </p:sp>
      <p:pic>
        <p:nvPicPr>
          <p:cNvPr id="87" name="Google Shape;87;g2525e131654_2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5250" y="1444275"/>
            <a:ext cx="5017151" cy="46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25e131654_2_26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Frecuencia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Duty Cycle</a:t>
            </a:r>
            <a:endParaRPr/>
          </a:p>
        </p:txBody>
      </p:sp>
      <p:sp>
        <p:nvSpPr>
          <p:cNvPr id="94" name="Google Shape;94;g2525e131654_2_26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Generador de onda cuadrada</a:t>
            </a:r>
            <a:endParaRPr/>
          </a:p>
        </p:txBody>
      </p:sp>
      <p:pic>
        <p:nvPicPr>
          <p:cNvPr id="95" name="Google Shape;95;g2525e131654_2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667" y="1340752"/>
            <a:ext cx="3710734" cy="478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g2525e131654_2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4825" y="1881225"/>
            <a:ext cx="2486372" cy="6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2525e131654_2_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825" y="3550325"/>
            <a:ext cx="1939425" cy="5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525e131654_2_32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Nuevo Duty Cycle = 50%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i="1" lang="es-ES"/>
              <a:t>f</a:t>
            </a:r>
            <a:r>
              <a:rPr lang="es-ES"/>
              <a:t> max = 658 kHz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i="1" lang="es-ES"/>
              <a:t>f</a:t>
            </a:r>
            <a:r>
              <a:rPr lang="es-ES"/>
              <a:t> min = 11 kHz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Vpp = 10 V</a:t>
            </a:r>
            <a:endParaRPr/>
          </a:p>
        </p:txBody>
      </p:sp>
      <p:sp>
        <p:nvSpPr>
          <p:cNvPr id="104" name="Google Shape;104;g2525e131654_2_32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Generador de onda cuadrada - </a:t>
            </a:r>
            <a:r>
              <a:rPr lang="es-ES"/>
              <a:t>implementación</a:t>
            </a:r>
            <a:endParaRPr/>
          </a:p>
        </p:txBody>
      </p:sp>
      <p:pic>
        <p:nvPicPr>
          <p:cNvPr id="105" name="Google Shape;105;g2525e131654_2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50" y="1955916"/>
            <a:ext cx="2244375" cy="44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2525e131654_2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8125" y="1826325"/>
            <a:ext cx="5514726" cy="429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25e131654_2_62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Switch Bilateral</a:t>
            </a:r>
            <a:endParaRPr/>
          </a:p>
        </p:txBody>
      </p:sp>
      <p:pic>
        <p:nvPicPr>
          <p:cNvPr id="113" name="Google Shape;113;g2525e131654_2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8297" y="2002347"/>
            <a:ext cx="5304101" cy="412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2525e131654_2_62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CD4066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s-ES"/>
              <a:t>On-state r = 125 Ω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s-ES"/>
              <a:t>Off-state r = 10^12 Ω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s-ES"/>
              <a:t>40 MHz switch f.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25e131654_2_44"/>
          <p:cNvSpPr txBox="1"/>
          <p:nvPr>
            <p:ph type="title"/>
          </p:nvPr>
        </p:nvSpPr>
        <p:spPr>
          <a:xfrm>
            <a:off x="179512" y="88107"/>
            <a:ext cx="7200900" cy="73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Modificaciones</a:t>
            </a:r>
            <a:endParaRPr/>
          </a:p>
        </p:txBody>
      </p:sp>
      <p:pic>
        <p:nvPicPr>
          <p:cNvPr id="121" name="Google Shape;121;g2525e131654_2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8575" y="1516675"/>
            <a:ext cx="7000851" cy="4609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2525e131654_2_44"/>
          <p:cNvSpPr txBox="1"/>
          <p:nvPr>
            <p:ph idx="1" type="body"/>
          </p:nvPr>
        </p:nvSpPr>
        <p:spPr>
          <a:xfrm>
            <a:off x="179512" y="1340768"/>
            <a:ext cx="8712900" cy="4785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□"/>
            </a:pPr>
            <a:r>
              <a:rPr lang="es-ES"/>
              <a:t>Agregado de un</a:t>
            </a:r>
            <a:endParaRPr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s-ES"/>
              <a:t>buffer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UNTREF_AL2016">
  <a:themeElements>
    <a:clrScheme name="1_Profile 10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